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D7A2E2-E4FE-4FF1-9911-4C2494564FE9}"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D7A2E2-E4FE-4FF1-9911-4C2494564FE9}"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D7A2E2-E4FE-4FF1-9911-4C2494564FE9}"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D7A2E2-E4FE-4FF1-9911-4C2494564FE9}"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D7A2E2-E4FE-4FF1-9911-4C2494564FE9}"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D7A2E2-E4FE-4FF1-9911-4C2494564FE9}"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D7A2E2-E4FE-4FF1-9911-4C2494564FE9}"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D7A2E2-E4FE-4FF1-9911-4C2494564FE9}"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7A2E2-E4FE-4FF1-9911-4C2494564FE9}"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D7A2E2-E4FE-4FF1-9911-4C2494564FE9}"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D7A2E2-E4FE-4FF1-9911-4C2494564FE9}"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2040D-E772-44E2-92EB-018A993A5F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7A2E2-E4FE-4FF1-9911-4C2494564FE9}" type="datetimeFigureOut">
              <a:rPr lang="en-US" smtClean="0"/>
              <a:t>3/29/2023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2040D-E772-44E2-92EB-018A993A5F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marketing91.com/functions-channel-members/" TargetMode="External"/><Relationship Id="rId2" Type="http://schemas.openxmlformats.org/officeDocument/2006/relationships/hyperlink" Target="https://www.marketing91.com/reverse-flow-channel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marketing91.com/selective-distribution/" TargetMode="External"/><Relationship Id="rId2" Type="http://schemas.openxmlformats.org/officeDocument/2006/relationships/hyperlink" Target="https://www.marketing91.com/types-of-distributio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ing91.com/types-of-channel-structure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Channel Design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57200"/>
            <a:ext cx="7086600" cy="1477328"/>
          </a:xfrm>
          <a:prstGeom prst="rect">
            <a:avLst/>
          </a:prstGeom>
        </p:spPr>
        <p:txBody>
          <a:bodyPr wrap="square">
            <a:spAutoFit/>
          </a:bodyPr>
          <a:lstStyle/>
          <a:p>
            <a:r>
              <a:rPr lang="en-US" b="1" dirty="0"/>
              <a:t>Factors to Consider When Selecting Channel Members</a:t>
            </a:r>
          </a:p>
          <a:p>
            <a:r>
              <a:rPr lang="en-US" b="1" dirty="0"/>
              <a:t>1. Compatibility</a:t>
            </a:r>
          </a:p>
          <a:p>
            <a:r>
              <a:rPr lang="en-US" dirty="0"/>
              <a:t>The channel members should be compatible with each other. They should have similar business philosophies and be able to work together to achieve the objectives of the channel.</a:t>
            </a:r>
          </a:p>
        </p:txBody>
      </p:sp>
      <p:sp>
        <p:nvSpPr>
          <p:cNvPr id="3" name="Rectangle 2"/>
          <p:cNvSpPr/>
          <p:nvPr/>
        </p:nvSpPr>
        <p:spPr>
          <a:xfrm>
            <a:off x="1143000" y="2209800"/>
            <a:ext cx="6705600" cy="1200329"/>
          </a:xfrm>
          <a:prstGeom prst="rect">
            <a:avLst/>
          </a:prstGeom>
        </p:spPr>
        <p:txBody>
          <a:bodyPr wrap="square">
            <a:spAutoFit/>
          </a:bodyPr>
          <a:lstStyle/>
          <a:p>
            <a:r>
              <a:rPr lang="en-US" b="1" dirty="0"/>
              <a:t>2. Capability</a:t>
            </a:r>
          </a:p>
          <a:p>
            <a:r>
              <a:rPr lang="en-US" dirty="0"/>
              <a:t>The channel members should have the capability to perform their roles in the channel. They should have the necessary resources and skills to support the channel.</a:t>
            </a:r>
          </a:p>
        </p:txBody>
      </p:sp>
      <p:sp>
        <p:nvSpPr>
          <p:cNvPr id="4" name="Rectangle 3"/>
          <p:cNvSpPr/>
          <p:nvPr/>
        </p:nvSpPr>
        <p:spPr>
          <a:xfrm>
            <a:off x="1066800" y="3505200"/>
            <a:ext cx="6858000" cy="2308324"/>
          </a:xfrm>
          <a:prstGeom prst="rect">
            <a:avLst/>
          </a:prstGeom>
        </p:spPr>
        <p:txBody>
          <a:bodyPr wrap="square">
            <a:spAutoFit/>
          </a:bodyPr>
          <a:lstStyle/>
          <a:p>
            <a:r>
              <a:rPr lang="en-US" b="1" dirty="0"/>
              <a:t>3. Commitment</a:t>
            </a:r>
          </a:p>
          <a:p>
            <a:r>
              <a:rPr lang="en-US" dirty="0"/>
              <a:t>The channel members should be committed to the success of the channel. They should be willing to invest the time and resources necessary to support the channel.</a:t>
            </a:r>
          </a:p>
          <a:p>
            <a:r>
              <a:rPr lang="en-US" b="1" dirty="0"/>
              <a:t>4. Cooperation</a:t>
            </a:r>
          </a:p>
          <a:p>
            <a:r>
              <a:rPr lang="en-US" dirty="0"/>
              <a:t>The channel members should be willing to cooperate with each other. They should be able to work together to achieve the objectives of the channel.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7772400" cy="1754326"/>
          </a:xfrm>
          <a:prstGeom prst="rect">
            <a:avLst/>
          </a:prstGeom>
        </p:spPr>
        <p:txBody>
          <a:bodyPr wrap="square">
            <a:spAutoFit/>
          </a:bodyPr>
          <a:lstStyle/>
          <a:p>
            <a:r>
              <a:rPr lang="en-US" b="1" dirty="0"/>
              <a:t>5. Communication</a:t>
            </a:r>
          </a:p>
          <a:p>
            <a:r>
              <a:rPr lang="en-US" dirty="0"/>
              <a:t>The channel members should be able to communicate with each other. They should be able to share information and ideas in a way that is clear and concise.</a:t>
            </a:r>
          </a:p>
          <a:p>
            <a:r>
              <a:rPr lang="en-US" b="1" dirty="0"/>
              <a:t>6. Coordination</a:t>
            </a:r>
          </a:p>
          <a:p>
            <a:r>
              <a:rPr lang="en-US" dirty="0"/>
              <a:t>The channel members should be able to coordinate their activities. They should be able to work together to achieve the objectives of the channel.</a:t>
            </a:r>
          </a:p>
        </p:txBody>
      </p:sp>
      <p:sp>
        <p:nvSpPr>
          <p:cNvPr id="3" name="Rectangle 2"/>
          <p:cNvSpPr/>
          <p:nvPr/>
        </p:nvSpPr>
        <p:spPr>
          <a:xfrm>
            <a:off x="762000" y="2286000"/>
            <a:ext cx="7391400" cy="1477328"/>
          </a:xfrm>
          <a:prstGeom prst="rect">
            <a:avLst/>
          </a:prstGeom>
        </p:spPr>
        <p:txBody>
          <a:bodyPr wrap="square">
            <a:spAutoFit/>
          </a:bodyPr>
          <a:lstStyle/>
          <a:p>
            <a:r>
              <a:rPr lang="en-US" b="1" dirty="0"/>
              <a:t>Approaches you may use to choose the Best Channel Structure:</a:t>
            </a:r>
          </a:p>
          <a:p>
            <a:r>
              <a:rPr lang="en-US" b="1" dirty="0"/>
              <a:t>1. “Characteristics of Goods and Parallel Systems” Approach</a:t>
            </a:r>
          </a:p>
          <a:p>
            <a:r>
              <a:rPr lang="en-US" dirty="0"/>
              <a:t>According to this approach, the decision on which type of channel structure to use is based on the characteristics of the goods. The </a:t>
            </a:r>
            <a:r>
              <a:rPr lang="en-US" dirty="0" err="1"/>
              <a:t>Aspinwall</a:t>
            </a:r>
            <a:r>
              <a:rPr lang="en-US" dirty="0"/>
              <a:t> model was first developed in the 1950s by </a:t>
            </a:r>
            <a:r>
              <a:rPr lang="en-US" dirty="0" err="1"/>
              <a:t>Aspinwall</a:t>
            </a:r>
            <a:r>
              <a:rPr lang="en-US" dirty="0"/>
              <a:t>.</a:t>
            </a:r>
          </a:p>
        </p:txBody>
      </p:sp>
      <p:sp>
        <p:nvSpPr>
          <p:cNvPr id="4" name="Rectangle 3"/>
          <p:cNvSpPr/>
          <p:nvPr/>
        </p:nvSpPr>
        <p:spPr>
          <a:xfrm>
            <a:off x="914400" y="3733800"/>
            <a:ext cx="7162800" cy="1477328"/>
          </a:xfrm>
          <a:prstGeom prst="rect">
            <a:avLst/>
          </a:prstGeom>
        </p:spPr>
        <p:txBody>
          <a:bodyPr wrap="square">
            <a:spAutoFit/>
          </a:bodyPr>
          <a:lstStyle/>
          <a:p>
            <a:r>
              <a:rPr lang="en-US" dirty="0"/>
              <a:t>The main consideration for channel structure selection should be product variables, according to this design. Each item characteristic is labeled with a distinct hue on the spectrum. Different variables involved in this are replacement rate, adjustment, gross margin, time of consumption, searching time,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04800"/>
            <a:ext cx="7467600" cy="3139321"/>
          </a:xfrm>
          <a:prstGeom prst="rect">
            <a:avLst/>
          </a:prstGeom>
        </p:spPr>
        <p:txBody>
          <a:bodyPr wrap="square">
            <a:spAutoFit/>
          </a:bodyPr>
          <a:lstStyle/>
          <a:p>
            <a:r>
              <a:rPr lang="en-US" b="1" dirty="0"/>
              <a:t>2. Financial Approach</a:t>
            </a:r>
          </a:p>
          <a:p>
            <a:r>
              <a:rPr lang="en-US" dirty="0"/>
              <a:t>The financial approach is based on the idea that the best channel structure is the one that minimizes costs and maximizes profits. Channel structures should be evaluated based on their ability to generate revenue and control costs.</a:t>
            </a:r>
          </a:p>
          <a:p>
            <a:r>
              <a:rPr lang="en-US" b="1" dirty="0"/>
              <a:t>3. Transaction Cost Analysis (TCA) Approach</a:t>
            </a:r>
          </a:p>
          <a:p>
            <a:r>
              <a:rPr lang="en-US" dirty="0"/>
              <a:t>The transaction cost analysis approach is based on the idea that the best channel structure is the one that minimizes transaction costs. Transaction costs can include search costs, information costs, negotiation costs, and monitoring costs.</a:t>
            </a:r>
          </a:p>
          <a:p>
            <a:r>
              <a:rPr lang="en-US" dirty="0"/>
              <a:t>The crux of TCA is on the expenditures incurred by a corporation in order to complete its distribution operations.</a:t>
            </a:r>
          </a:p>
        </p:txBody>
      </p:sp>
      <p:sp>
        <p:nvSpPr>
          <p:cNvPr id="3" name="Rectangle 2"/>
          <p:cNvSpPr/>
          <p:nvPr/>
        </p:nvSpPr>
        <p:spPr>
          <a:xfrm>
            <a:off x="990600" y="3581400"/>
            <a:ext cx="7010400" cy="1754326"/>
          </a:xfrm>
          <a:prstGeom prst="rect">
            <a:avLst/>
          </a:prstGeom>
        </p:spPr>
        <p:txBody>
          <a:bodyPr wrap="square">
            <a:spAutoFit/>
          </a:bodyPr>
          <a:lstStyle/>
          <a:p>
            <a:r>
              <a:rPr lang="en-US" b="1" dirty="0"/>
              <a:t>4. Management Science Approaches</a:t>
            </a:r>
          </a:p>
          <a:p>
            <a:r>
              <a:rPr lang="en-US" dirty="0"/>
              <a:t>Management science approaches to channel structure selection are based on the idea that the best channel structure is the one that maximizes efficiency.</a:t>
            </a:r>
          </a:p>
          <a:p>
            <a:r>
              <a:rPr lang="en-US" dirty="0"/>
              <a:t>Channel structures should be evaluated based on their ability to optimize resources and minimize waste.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04800"/>
            <a:ext cx="7162800" cy="3139321"/>
          </a:xfrm>
          <a:prstGeom prst="rect">
            <a:avLst/>
          </a:prstGeom>
        </p:spPr>
        <p:txBody>
          <a:bodyPr wrap="square">
            <a:spAutoFit/>
          </a:bodyPr>
          <a:lstStyle/>
          <a:p>
            <a:r>
              <a:rPr lang="en-US" b="1" dirty="0"/>
              <a:t>5. Marketing Mix Approach</a:t>
            </a:r>
          </a:p>
          <a:p>
            <a:r>
              <a:rPr lang="en-US" dirty="0"/>
              <a:t>The marketing mix approach is based on the idea that the best channel structure is the one that maximizes the effectiveness of the marketing mix. Channel structures should be evaluated based on their ability to reach the target market, communicate with the target market, and sell to the target market.</a:t>
            </a:r>
          </a:p>
          <a:p>
            <a:r>
              <a:rPr lang="en-US" b="1" dirty="0"/>
              <a:t>6. Judgmental-Heuristic Approaches</a:t>
            </a:r>
          </a:p>
          <a:p>
            <a:r>
              <a:rPr lang="en-US" dirty="0"/>
              <a:t>Judgmental-heuristic approaches to channel structure selection are based on the idea that the best channel structure is the one that best meets the needs of the company. Channel structures should be evaluated based on their ability to support the company’s business objectives.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0"/>
            <a:ext cx="7924800" cy="1200329"/>
          </a:xfrm>
          <a:prstGeom prst="rect">
            <a:avLst/>
          </a:prstGeom>
        </p:spPr>
        <p:txBody>
          <a:bodyPr wrap="square">
            <a:spAutoFit/>
          </a:bodyPr>
          <a:lstStyle/>
          <a:p>
            <a:r>
              <a:rPr lang="en-US" b="1" dirty="0"/>
              <a:t>Definition: </a:t>
            </a:r>
            <a:r>
              <a:rPr lang="en-US" dirty="0"/>
              <a:t>Channel design is a plan for the distribution and movement of products and services from the producer to the customer. A channel is defined as “a chain of linked businesses or individuals through which a product or service passes from one person or firm to another.”</a:t>
            </a:r>
          </a:p>
        </p:txBody>
      </p:sp>
      <p:sp>
        <p:nvSpPr>
          <p:cNvPr id="5" name="Rectangle 4"/>
          <p:cNvSpPr/>
          <p:nvPr/>
        </p:nvSpPr>
        <p:spPr>
          <a:xfrm>
            <a:off x="762000" y="1905000"/>
            <a:ext cx="7543800" cy="923330"/>
          </a:xfrm>
          <a:prstGeom prst="rect">
            <a:avLst/>
          </a:prstGeom>
        </p:spPr>
        <p:txBody>
          <a:bodyPr wrap="square">
            <a:spAutoFit/>
          </a:bodyPr>
          <a:lstStyle/>
          <a:p>
            <a:r>
              <a:rPr lang="en-US" dirty="0"/>
              <a:t>Channel design is also understood as the process involved in the development of new marketing channels that no one had tried before or it can also refer to the strategy of modifying existing channels.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5715000" cy="369332"/>
          </a:xfrm>
          <a:prstGeom prst="rect">
            <a:avLst/>
          </a:prstGeom>
        </p:spPr>
        <p:txBody>
          <a:bodyPr wrap="square">
            <a:spAutoFit/>
          </a:bodyPr>
          <a:lstStyle/>
          <a:p>
            <a:r>
              <a:rPr lang="en-US" b="1" dirty="0"/>
              <a:t>Elements of a Marketing Channel Design</a:t>
            </a:r>
          </a:p>
        </p:txBody>
      </p:sp>
      <p:sp>
        <p:nvSpPr>
          <p:cNvPr id="3" name="Rectangle 2"/>
          <p:cNvSpPr/>
          <p:nvPr/>
        </p:nvSpPr>
        <p:spPr>
          <a:xfrm>
            <a:off x="914400" y="1143000"/>
            <a:ext cx="7315200" cy="2585323"/>
          </a:xfrm>
          <a:prstGeom prst="rect">
            <a:avLst/>
          </a:prstGeom>
        </p:spPr>
        <p:txBody>
          <a:bodyPr wrap="square">
            <a:spAutoFit/>
          </a:bodyPr>
          <a:lstStyle/>
          <a:p>
            <a:r>
              <a:rPr lang="en-US" b="1" dirty="0"/>
              <a:t>1. Channel Flow</a:t>
            </a:r>
          </a:p>
          <a:p>
            <a:r>
              <a:rPr lang="en-US" dirty="0">
                <a:hlinkClick r:id="rId2"/>
              </a:rPr>
              <a:t>Channel flow</a:t>
            </a:r>
            <a:r>
              <a:rPr lang="en-US" dirty="0"/>
              <a:t> is the path that products and services take from the producer to the customer. Channel flow is important because it determines how products and services will be delivered to customers. Channel flow also affects the cost of goods and services. Channel flow can be direct or indirect. Direct channel flow is when products and services are delivered to customers without going through any intermediaries. Indirect channel flow is when products and services are delivered to customers through intermediaries such as retailers or distributors.</a:t>
            </a:r>
          </a:p>
        </p:txBody>
      </p:sp>
      <p:sp>
        <p:nvSpPr>
          <p:cNvPr id="4" name="Rectangle 3"/>
          <p:cNvSpPr/>
          <p:nvPr/>
        </p:nvSpPr>
        <p:spPr>
          <a:xfrm>
            <a:off x="990600" y="3733800"/>
            <a:ext cx="7086600" cy="2031325"/>
          </a:xfrm>
          <a:prstGeom prst="rect">
            <a:avLst/>
          </a:prstGeom>
        </p:spPr>
        <p:txBody>
          <a:bodyPr wrap="square">
            <a:spAutoFit/>
          </a:bodyPr>
          <a:lstStyle/>
          <a:p>
            <a:r>
              <a:rPr lang="en-US" b="1" dirty="0"/>
              <a:t>2. Channel Members</a:t>
            </a:r>
          </a:p>
          <a:p>
            <a:r>
              <a:rPr lang="en-US" dirty="0">
                <a:hlinkClick r:id="rId3"/>
              </a:rPr>
              <a:t>Channel members</a:t>
            </a:r>
            <a:r>
              <a:rPr lang="en-US" dirty="0"/>
              <a:t> are the businesses or individuals who are involved in the distribution of products and services. A channel member can be categorized as upstream or downstream. Upstream channel members are businesses or individuals who are involved in the production of goods and services. Downstream channel members are businesses or individuals who are involved in the marketing and sale of goods and services.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7086600" cy="1477328"/>
          </a:xfrm>
          <a:prstGeom prst="rect">
            <a:avLst/>
          </a:prstGeom>
        </p:spPr>
        <p:txBody>
          <a:bodyPr wrap="square">
            <a:spAutoFit/>
          </a:bodyPr>
          <a:lstStyle/>
          <a:p>
            <a:r>
              <a:rPr lang="en-US" b="1" dirty="0"/>
              <a:t>3. Channel Objectives</a:t>
            </a:r>
          </a:p>
          <a:p>
            <a:r>
              <a:rPr lang="en-US" dirty="0"/>
              <a:t>Channel objectives are the goals that a company wants to achieve through its marketing channels. Marketing channel objectives can include increasing sales, reaching new customers, and improving customer service.</a:t>
            </a:r>
          </a:p>
        </p:txBody>
      </p:sp>
      <p:sp>
        <p:nvSpPr>
          <p:cNvPr id="3" name="Rectangle 2"/>
          <p:cNvSpPr/>
          <p:nvPr/>
        </p:nvSpPr>
        <p:spPr>
          <a:xfrm>
            <a:off x="1066800" y="2057400"/>
            <a:ext cx="6705600" cy="3416320"/>
          </a:xfrm>
          <a:prstGeom prst="rect">
            <a:avLst/>
          </a:prstGeom>
        </p:spPr>
        <p:txBody>
          <a:bodyPr wrap="square">
            <a:spAutoFit/>
          </a:bodyPr>
          <a:lstStyle/>
          <a:p>
            <a:r>
              <a:rPr lang="en-US" b="1" dirty="0"/>
              <a:t>4. Channel Alternatives</a:t>
            </a:r>
          </a:p>
          <a:p>
            <a:r>
              <a:rPr lang="en-US" dirty="0"/>
              <a:t>Channel alternatives are the </a:t>
            </a:r>
            <a:r>
              <a:rPr lang="en-US" dirty="0">
                <a:hlinkClick r:id="rId2"/>
              </a:rPr>
              <a:t>different ways that a company can distribute</a:t>
            </a:r>
            <a:r>
              <a:rPr lang="en-US" dirty="0"/>
              <a:t> its products and services. Major channel alternatives can include direct marketing, </a:t>
            </a:r>
            <a:r>
              <a:rPr lang="en-US" dirty="0">
                <a:hlinkClick r:id="rId3"/>
              </a:rPr>
              <a:t>selective distribution</a:t>
            </a:r>
            <a:r>
              <a:rPr lang="en-US" dirty="0"/>
              <a:t>, and exclusive distribution. While identifying major alternatives, it is important to recognize that the most effective Channel Strategy rests on a Channel design that</a:t>
            </a:r>
          </a:p>
          <a:p>
            <a:r>
              <a:rPr lang="en-US" dirty="0"/>
              <a:t>Is customer-focused</a:t>
            </a:r>
          </a:p>
          <a:p>
            <a:r>
              <a:rPr lang="en-US" dirty="0"/>
              <a:t>Delivers a superior customer experience</a:t>
            </a:r>
          </a:p>
          <a:p>
            <a:r>
              <a:rPr lang="en-US" dirty="0"/>
              <a:t>Provides an integrated customer view</a:t>
            </a:r>
          </a:p>
          <a:p>
            <a:r>
              <a:rPr lang="en-US" dirty="0"/>
              <a:t>Uses Channel Insights to enable 1:1 marketing</a:t>
            </a:r>
          </a:p>
          <a:p>
            <a:r>
              <a:rPr lang="en-US" dirty="0"/>
              <a:t>Builds relationships through loyalty programs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8001000" cy="1200329"/>
          </a:xfrm>
          <a:prstGeom prst="rect">
            <a:avLst/>
          </a:prstGeom>
        </p:spPr>
        <p:txBody>
          <a:bodyPr wrap="square">
            <a:spAutoFit/>
          </a:bodyPr>
          <a:lstStyle/>
          <a:p>
            <a:r>
              <a:rPr lang="en-US" b="1" dirty="0"/>
              <a:t>5. Channel Strategy</a:t>
            </a:r>
          </a:p>
          <a:p>
            <a:r>
              <a:rPr lang="en-US" dirty="0"/>
              <a:t>Channel strategy is the overall plan that a company uses to determine which marketing channels to use. Channel strategy should be aligned with business objectives while designing marketing channels.</a:t>
            </a:r>
          </a:p>
        </p:txBody>
      </p:sp>
      <p:sp>
        <p:nvSpPr>
          <p:cNvPr id="3" name="Rectangle 2"/>
          <p:cNvSpPr/>
          <p:nvPr/>
        </p:nvSpPr>
        <p:spPr>
          <a:xfrm>
            <a:off x="762000" y="1600200"/>
            <a:ext cx="7315200" cy="1200329"/>
          </a:xfrm>
          <a:prstGeom prst="rect">
            <a:avLst/>
          </a:prstGeom>
        </p:spPr>
        <p:txBody>
          <a:bodyPr wrap="square">
            <a:spAutoFit/>
          </a:bodyPr>
          <a:lstStyle/>
          <a:p>
            <a:r>
              <a:rPr lang="en-US" b="1" dirty="0"/>
              <a:t>Steps involved in Channel Design</a:t>
            </a:r>
          </a:p>
          <a:p>
            <a:r>
              <a:rPr lang="en-US" b="1" dirty="0"/>
              <a:t>1. Recognizing the need for a channel design decision</a:t>
            </a:r>
          </a:p>
          <a:p>
            <a:r>
              <a:rPr lang="en-US" dirty="0"/>
              <a:t>Channel design decisions need to be made when there is a change in the business environment or when a company wants to enter a new market.</a:t>
            </a:r>
          </a:p>
        </p:txBody>
      </p:sp>
      <p:sp>
        <p:nvSpPr>
          <p:cNvPr id="4" name="Rectangle 3"/>
          <p:cNvSpPr/>
          <p:nvPr/>
        </p:nvSpPr>
        <p:spPr>
          <a:xfrm>
            <a:off x="838200" y="2895600"/>
            <a:ext cx="6781800" cy="1200329"/>
          </a:xfrm>
          <a:prstGeom prst="rect">
            <a:avLst/>
          </a:prstGeom>
        </p:spPr>
        <p:txBody>
          <a:bodyPr wrap="square">
            <a:spAutoFit/>
          </a:bodyPr>
          <a:lstStyle/>
          <a:p>
            <a:r>
              <a:rPr lang="en-US" b="1" dirty="0"/>
              <a:t>2. Defining the Channel Flow</a:t>
            </a:r>
          </a:p>
          <a:p>
            <a:r>
              <a:rPr lang="en-US" dirty="0"/>
              <a:t>The first step in channel design is to define the channel flow. Channel flow is the path that products and services take from the producer to the customer. Channel flow can be direct or indirect.</a:t>
            </a:r>
          </a:p>
        </p:txBody>
      </p:sp>
      <p:sp>
        <p:nvSpPr>
          <p:cNvPr id="5" name="Rectangle 4"/>
          <p:cNvSpPr/>
          <p:nvPr/>
        </p:nvSpPr>
        <p:spPr>
          <a:xfrm>
            <a:off x="914400" y="4267200"/>
            <a:ext cx="6629400" cy="1200329"/>
          </a:xfrm>
          <a:prstGeom prst="rect">
            <a:avLst/>
          </a:prstGeom>
        </p:spPr>
        <p:txBody>
          <a:bodyPr wrap="square">
            <a:spAutoFit/>
          </a:bodyPr>
          <a:lstStyle/>
          <a:p>
            <a:r>
              <a:rPr lang="en-US" b="1" dirty="0"/>
              <a:t>3. Setting and coordinating distribution objectives</a:t>
            </a:r>
          </a:p>
          <a:p>
            <a:r>
              <a:rPr lang="en-US" dirty="0"/>
              <a:t>Channel objectives should be aligned with business objectives. Channel objectives can include increasing sales, reaching new customers, and improving customer service.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0"/>
            <a:ext cx="7086600" cy="1200329"/>
          </a:xfrm>
          <a:prstGeom prst="rect">
            <a:avLst/>
          </a:prstGeom>
        </p:spPr>
        <p:txBody>
          <a:bodyPr wrap="square">
            <a:spAutoFit/>
          </a:bodyPr>
          <a:lstStyle/>
          <a:p>
            <a:r>
              <a:rPr lang="en-US" b="1" dirty="0"/>
              <a:t>4. Specifying the distribution tasks</a:t>
            </a:r>
          </a:p>
          <a:p>
            <a:r>
              <a:rPr lang="en-US" dirty="0"/>
              <a:t>The next step in channel design is to specify the distribution tasks. Distribution tasks are the activities that need to be performed in order to deliver products and services.</a:t>
            </a:r>
          </a:p>
        </p:txBody>
      </p:sp>
      <p:sp>
        <p:nvSpPr>
          <p:cNvPr id="3" name="Rectangle 2"/>
          <p:cNvSpPr/>
          <p:nvPr/>
        </p:nvSpPr>
        <p:spPr>
          <a:xfrm>
            <a:off x="1143000" y="2133600"/>
            <a:ext cx="6781800" cy="1200329"/>
          </a:xfrm>
          <a:prstGeom prst="rect">
            <a:avLst/>
          </a:prstGeom>
        </p:spPr>
        <p:txBody>
          <a:bodyPr wrap="square">
            <a:spAutoFit/>
          </a:bodyPr>
          <a:lstStyle/>
          <a:p>
            <a:r>
              <a:rPr lang="en-US" b="1" dirty="0"/>
              <a:t>5. Developing possible alternative channel structures</a:t>
            </a:r>
          </a:p>
          <a:p>
            <a:r>
              <a:rPr lang="en-US" dirty="0"/>
              <a:t>Channel alternatives are the different ways that a company can distribute its products and services. Channel alternatives can include direct marketing, selective distribution, and exclusive distribution.</a:t>
            </a:r>
          </a:p>
        </p:txBody>
      </p:sp>
      <p:sp>
        <p:nvSpPr>
          <p:cNvPr id="4" name="Rectangle 3"/>
          <p:cNvSpPr/>
          <p:nvPr/>
        </p:nvSpPr>
        <p:spPr>
          <a:xfrm>
            <a:off x="1219200" y="3505200"/>
            <a:ext cx="6781800" cy="2585323"/>
          </a:xfrm>
          <a:prstGeom prst="rect">
            <a:avLst/>
          </a:prstGeom>
        </p:spPr>
        <p:txBody>
          <a:bodyPr wrap="square">
            <a:spAutoFit/>
          </a:bodyPr>
          <a:lstStyle/>
          <a:p>
            <a:r>
              <a:rPr lang="en-US" b="1" dirty="0"/>
              <a:t>6. Evaluating the variable affecting channel structure</a:t>
            </a:r>
          </a:p>
          <a:p>
            <a:r>
              <a:rPr lang="en-US" dirty="0"/>
              <a:t>There are several variables that can affect channel structure. These variables include the type of product, the target market, and the distribution channels that are available</a:t>
            </a:r>
            <a:r>
              <a:rPr lang="en-US" dirty="0" smtClean="0"/>
              <a:t>.</a:t>
            </a:r>
          </a:p>
          <a:p>
            <a:endParaRPr lang="en-US" dirty="0"/>
          </a:p>
          <a:p>
            <a:r>
              <a:rPr lang="en-US" b="1" dirty="0"/>
              <a:t>7. Selecting the final channel structure</a:t>
            </a:r>
          </a:p>
          <a:p>
            <a:r>
              <a:rPr lang="en-US" dirty="0"/>
              <a:t>The final step in channel design is to select the final channel structure. The Channel structure should be aligned with business objectives. Channel structure can be direct or indirect.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81000"/>
            <a:ext cx="7620000" cy="1200329"/>
          </a:xfrm>
          <a:prstGeom prst="rect">
            <a:avLst/>
          </a:prstGeom>
        </p:spPr>
        <p:txBody>
          <a:bodyPr wrap="square">
            <a:spAutoFit/>
          </a:bodyPr>
          <a:lstStyle/>
          <a:p>
            <a:r>
              <a:rPr lang="en-US" b="1" dirty="0"/>
              <a:t>8. Selecting the channel members</a:t>
            </a:r>
          </a:p>
          <a:p>
            <a:r>
              <a:rPr lang="en-US" dirty="0"/>
              <a:t>Channel members are the businesses or individuals who are involved in the distribution of products and services. Channel members can be categorized as upstream or downstream.</a:t>
            </a:r>
          </a:p>
        </p:txBody>
      </p:sp>
      <p:sp>
        <p:nvSpPr>
          <p:cNvPr id="3" name="Rectangle 2"/>
          <p:cNvSpPr/>
          <p:nvPr/>
        </p:nvSpPr>
        <p:spPr>
          <a:xfrm>
            <a:off x="990600" y="2057400"/>
            <a:ext cx="7543800" cy="923330"/>
          </a:xfrm>
          <a:prstGeom prst="rect">
            <a:avLst/>
          </a:prstGeom>
        </p:spPr>
        <p:txBody>
          <a:bodyPr wrap="square">
            <a:spAutoFit/>
          </a:bodyPr>
          <a:lstStyle/>
          <a:p>
            <a:r>
              <a:rPr lang="en-US" b="1" dirty="0"/>
              <a:t>9. Implementing and coordinating the channel structure</a:t>
            </a:r>
          </a:p>
          <a:p>
            <a:r>
              <a:rPr lang="en-US" dirty="0"/>
              <a:t>The final step in channel design is to implement and coordinate the channel structure.</a:t>
            </a:r>
          </a:p>
        </p:txBody>
      </p:sp>
      <p:sp>
        <p:nvSpPr>
          <p:cNvPr id="4" name="Rectangle 3"/>
          <p:cNvSpPr/>
          <p:nvPr/>
        </p:nvSpPr>
        <p:spPr>
          <a:xfrm>
            <a:off x="1066800" y="2971800"/>
            <a:ext cx="7010400" cy="2862322"/>
          </a:xfrm>
          <a:prstGeom prst="rect">
            <a:avLst/>
          </a:prstGeom>
        </p:spPr>
        <p:txBody>
          <a:bodyPr wrap="square">
            <a:spAutoFit/>
          </a:bodyPr>
          <a:lstStyle/>
          <a:p>
            <a:r>
              <a:rPr lang="en-US" b="1" dirty="0"/>
              <a:t>Variables that affect Channel Structure</a:t>
            </a:r>
          </a:p>
          <a:p>
            <a:r>
              <a:rPr lang="en-US" b="1" dirty="0"/>
              <a:t>1. Product Variables</a:t>
            </a:r>
          </a:p>
          <a:p>
            <a:r>
              <a:rPr lang="en-US" dirty="0"/>
              <a:t>The type of product can affect channel structure. Different product variables include bulk and weight, unit value, </a:t>
            </a:r>
            <a:r>
              <a:rPr lang="en-US" dirty="0" err="1"/>
              <a:t>perishability</a:t>
            </a:r>
            <a:r>
              <a:rPr lang="en-US" dirty="0"/>
              <a:t>, technical versus nontechnical, newness, etc.</a:t>
            </a:r>
          </a:p>
          <a:p>
            <a:r>
              <a:rPr lang="en-US" b="1" dirty="0"/>
              <a:t>2. Market Variables</a:t>
            </a:r>
          </a:p>
          <a:p>
            <a:r>
              <a:rPr lang="en-US" dirty="0"/>
              <a:t>The target market can also affect channel structure. Some markets require a direct channel, while others can be reached through an indirect channel. Common market variables are market geography, market density, market size, and market behavior.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7346"/>
            <a:ext cx="7467600" cy="4247317"/>
          </a:xfrm>
          <a:prstGeom prst="rect">
            <a:avLst/>
          </a:prstGeom>
        </p:spPr>
        <p:txBody>
          <a:bodyPr wrap="square">
            <a:spAutoFit/>
          </a:bodyPr>
          <a:lstStyle/>
          <a:p>
            <a:r>
              <a:rPr lang="en-US" b="1" dirty="0"/>
              <a:t>3. Company Variables</a:t>
            </a:r>
          </a:p>
          <a:p>
            <a:r>
              <a:rPr lang="en-US" dirty="0"/>
              <a:t>The size of the company can also affect channel structure. Some companies are too small to support a direct channel, while others may not have the resources to support an indirect channel. Common company variables are size, managerial expertise, financial capacity, and objectives and strategies.</a:t>
            </a:r>
          </a:p>
          <a:p>
            <a:r>
              <a:rPr lang="en-US" b="1" dirty="0"/>
              <a:t>4. Intermediary Variables</a:t>
            </a:r>
          </a:p>
          <a:p>
            <a:r>
              <a:rPr lang="en-US" dirty="0"/>
              <a:t>The type of intermediary can also affect </a:t>
            </a:r>
            <a:r>
              <a:rPr lang="en-US" dirty="0">
                <a:hlinkClick r:id="rId2"/>
              </a:rPr>
              <a:t>channel structure</a:t>
            </a:r>
            <a:r>
              <a:rPr lang="en-US" dirty="0"/>
              <a:t>. Some intermediaries are more willing to work with a direct channel, while others may prefer an indirect channel. The key intermediary variables related here are availability, services offered, and costs.</a:t>
            </a:r>
          </a:p>
          <a:p>
            <a:r>
              <a:rPr lang="en-US" b="1" dirty="0"/>
              <a:t>5. Environmental Variables</a:t>
            </a:r>
          </a:p>
          <a:p>
            <a:r>
              <a:rPr lang="en-US" dirty="0"/>
              <a:t>The final variable that can affect channel structure is the environment. The environment includes factors such as government regulations, social trends, and economic conditions. Channel structure should be designed to respond to environmental changes.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81000"/>
            <a:ext cx="4572000" cy="923330"/>
          </a:xfrm>
          <a:prstGeom prst="rect">
            <a:avLst/>
          </a:prstGeom>
        </p:spPr>
        <p:txBody>
          <a:bodyPr>
            <a:spAutoFit/>
          </a:bodyPr>
          <a:lstStyle/>
          <a:p>
            <a:r>
              <a:rPr lang="en-US" b="1" dirty="0" smtClean="0"/>
              <a:t>Types </a:t>
            </a:r>
            <a:r>
              <a:rPr lang="en-US" b="1" dirty="0"/>
              <a:t>of Channel Structures</a:t>
            </a:r>
          </a:p>
          <a:p>
            <a:r>
              <a:rPr lang="en-US" dirty="0" smtClean="0"/>
              <a:t/>
            </a:r>
            <a:br>
              <a:rPr lang="en-US" dirty="0" smtClean="0"/>
            </a:br>
            <a:endParaRPr lang="en-US" dirty="0"/>
          </a:p>
        </p:txBody>
      </p:sp>
      <p:sp>
        <p:nvSpPr>
          <p:cNvPr id="3" name="Rectangle 2"/>
          <p:cNvSpPr/>
          <p:nvPr/>
        </p:nvSpPr>
        <p:spPr>
          <a:xfrm>
            <a:off x="1066800" y="990600"/>
            <a:ext cx="7162800" cy="2585323"/>
          </a:xfrm>
          <a:prstGeom prst="rect">
            <a:avLst/>
          </a:prstGeom>
        </p:spPr>
        <p:txBody>
          <a:bodyPr wrap="square">
            <a:spAutoFit/>
          </a:bodyPr>
          <a:lstStyle/>
          <a:p>
            <a:r>
              <a:rPr lang="en-US" b="1" dirty="0"/>
              <a:t>1. Direct Channel</a:t>
            </a:r>
          </a:p>
          <a:p>
            <a:r>
              <a:rPr lang="en-US" dirty="0"/>
              <a:t>A direct channel is a channel in which the producer sells directly to the customer. Direct channels can be used to reach large markets quickly. The disadvantage of a direct channel is that it can be costly to set up and maintain.</a:t>
            </a:r>
          </a:p>
          <a:p>
            <a:r>
              <a:rPr lang="en-US" b="1" dirty="0"/>
              <a:t>2. Indirect Channel</a:t>
            </a:r>
          </a:p>
          <a:p>
            <a:r>
              <a:rPr lang="en-US" dirty="0"/>
              <a:t>An indirect channel is a channel in which the producer sells through an intermediary. Indirect channels can be used to reach small markets quickly. The disadvantage of an indirect channel is that it can be difficult to control.</a:t>
            </a:r>
          </a:p>
        </p:txBody>
      </p:sp>
      <p:sp>
        <p:nvSpPr>
          <p:cNvPr id="4" name="Rectangle 3"/>
          <p:cNvSpPr/>
          <p:nvPr/>
        </p:nvSpPr>
        <p:spPr>
          <a:xfrm>
            <a:off x="1143000" y="3429000"/>
            <a:ext cx="6477000" cy="3139321"/>
          </a:xfrm>
          <a:prstGeom prst="rect">
            <a:avLst/>
          </a:prstGeom>
        </p:spPr>
        <p:txBody>
          <a:bodyPr wrap="square">
            <a:spAutoFit/>
          </a:bodyPr>
          <a:lstStyle/>
          <a:p>
            <a:r>
              <a:rPr lang="en-US" b="1" dirty="0"/>
              <a:t>Channel members</a:t>
            </a:r>
          </a:p>
          <a:p>
            <a:r>
              <a:rPr lang="en-US" b="1" dirty="0"/>
              <a:t>1. Upstream Channel Members</a:t>
            </a:r>
          </a:p>
          <a:p>
            <a:r>
              <a:rPr lang="en-US" dirty="0"/>
              <a:t>Upstream channel members are businesses or individuals who are involved in the production of products and services. Upstream channel members can include suppliers, manufacturers, and wholesalers.</a:t>
            </a:r>
          </a:p>
          <a:p>
            <a:r>
              <a:rPr lang="en-US" b="1" dirty="0"/>
              <a:t>2. Downstream Channel Members</a:t>
            </a:r>
          </a:p>
          <a:p>
            <a:r>
              <a:rPr lang="en-US" dirty="0"/>
              <a:t>Downstream channel members are businesses or individuals who are involved in the distribution of products and services. Downstream channel members can include retailers, distributors, and dealers.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1341</Words>
  <Application>Microsoft Office PowerPoint</Application>
  <PresentationFormat>On-screen Show (4:3)</PresentationFormat>
  <Paragraphs>90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Channel Design</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Design</dc:title>
  <dc:creator>hcl</dc:creator>
  <cp:lastModifiedBy>hcl</cp:lastModifiedBy>
  <cp:revision>2</cp:revision>
  <dcterms:created xsi:type="dcterms:W3CDTF">2023-03-29T06:22:17Z</dcterms:created>
  <dcterms:modified xsi:type="dcterms:W3CDTF">2023-03-29T06:40:37Z</dcterms:modified>
</cp:coreProperties>
</file>